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>
        <p:scale>
          <a:sx n="100" d="100"/>
          <a:sy n="100" d="100"/>
        </p:scale>
        <p:origin x="900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C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</a:p>
        </p:txBody>
      </p:sp>
      <p:sp>
        <p:nvSpPr>
          <p:cNvPr id="2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C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</a:p>
        </p:txBody>
      </p:sp>
      <p:sp>
        <p:nvSpPr>
          <p:cNvPr id="2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C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</a:p>
        </p:txBody>
      </p:sp>
      <p:sp>
        <p:nvSpPr>
          <p:cNvPr id="2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C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</a:p>
        </p:txBody>
      </p:sp>
      <p:sp>
        <p:nvSpPr>
          <p:cNvPr id="2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B1F13AA-04D8-43C8-AD07-AF5DF2222FAC}" type="slidenum">
              <a:rPr lang="es-EC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98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E9AE48A-DD00-40FD-A42A-18BF57CC1A76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53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1EE01D8-26E1-401A-94CB-8F54FCE42F70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24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BE5EA1B-5019-4320-8AA7-D7E73C18D36A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73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E1C427B-2AF5-40A6-ACD4-9ACDB6C9D58C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721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61DEA92-C8AF-40E2-8017-FB30BDD27ADD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876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1A9E7CC-19B3-4BDA-A547-3774408D1701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99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212240D-441D-40C7-AC2F-85C0D51DD52F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743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814A929-89F8-4B9C-8C1B-3AC2B13054A4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81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8B4469C-3691-48A9-B5E9-8677628A143B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BD1E966-C056-41CA-8D99-2FB1B26F9A00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78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995174A-E413-4B86-8D0C-609A0411C3B3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4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369201F-9F95-48AD-8445-E59244A623B0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5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6BD3EA1-C286-4681-BB27-3B26E2DCD21F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Central nervous system depressants</a:t>
            </a:r>
          </a:p>
        </p:txBody>
      </p:sp>
    </p:spTree>
    <p:extLst>
      <p:ext uri="{BB962C8B-B14F-4D97-AF65-F5344CB8AC3E}">
        <p14:creationId xmlns:p14="http://schemas.microsoft.com/office/powerpoint/2010/main" val="311771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8B43F6-2E0B-4D01-808E-E6F65110C7F0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20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45BB2EA-530C-4183-9821-3317D3FB56AD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12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FACFD99-0078-40F1-BDA3-498ADB2E50A5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7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2ED146F-F271-429E-83E0-342B43A7245C}" type="slidenum">
              <a:rPr lang="es-EC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s-EC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03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Imagen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Imagen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8" name="Imagen 7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Imagen 7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9" name="Imagen 11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0" name="Imagen 11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7" name="Imagen 15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8" name="Imagen 15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7" name="Imagen 19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8" name="Imagen 19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5" name="Imagen 2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36" name="Imagen 2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 Imagen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C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1/08/17</a:t>
            </a:r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471F8A-E7C7-4AEF-9D9E-B2BA0B54E343}" type="slidenum">
              <a:rPr lang="es-EC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7 Imagen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C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1/08/17</a:t>
            </a:r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CA980B5-F13A-4401-BE02-6D0456E0F538}" type="slidenum">
              <a:rPr lang="es-EC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7 Imagen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C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1/08/17</a:t>
            </a:r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3A8862D-C065-48C5-A947-4F5049F1F861}" type="slidenum">
              <a:rPr lang="es-EC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7 Imagen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14360" y="44280"/>
            <a:ext cx="8314920" cy="11282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14360" y="1432080"/>
            <a:ext cx="4080960" cy="45176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48320" y="1432080"/>
            <a:ext cx="4080960" cy="45176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7 Imagen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C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1/08/17</a:t>
            </a:r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09DF837-852D-419C-8B9D-74BD05076FFA}" type="slidenum">
              <a:rPr lang="es-EC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es-EC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7 Imagen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14360" y="44280"/>
            <a:ext cx="8314920" cy="11282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14360" y="1432080"/>
            <a:ext cx="4080960" cy="45176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48320" y="1432080"/>
            <a:ext cx="4080960" cy="45176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3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89000" cy="689184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76320" y="1630800"/>
            <a:ext cx="3276360" cy="20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32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Estrategia multimodal de higiene de manos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7200" y="533520"/>
            <a:ext cx="8314920" cy="728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¿Por qué se debe hacer higiene de manos?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605520" y="837000"/>
            <a:ext cx="7619760" cy="4125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indent="-1517400" algn="ctr"/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Usted debe realizar higiene de manos para: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795960" y="3352680"/>
            <a:ext cx="75099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3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s-EC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Proteger al paciente </a:t>
            </a: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 los gérmenes perjudiciales transportados en sus manos o presentes en su piel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s-EC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Protegerse usted y proteger al trabajador de la salud </a:t>
            </a: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los gérmenes infecciosos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795960" y="1458720"/>
            <a:ext cx="7238520" cy="7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C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Cualquier profesional de la salud o persona involucrada en el cuidado del paciente tiene que preocuparse por la higiene de manos.</a:t>
            </a:r>
            <a:endParaRPr lang="es-EC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50"/>
                                        <p:tgtEl>
                                          <p:spTgt spid="292">
                                            <p:txEl>
                                              <p:pRg st="0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75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05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05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05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05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75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05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05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05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7200" y="16002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Conoce Usted los 5 Momentos de la Higiene de Manos?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4" name="Picture 4"/>
          <p:cNvPicPr/>
          <p:nvPr/>
        </p:nvPicPr>
        <p:blipFill>
          <a:blip r:embed="rId2"/>
          <a:stretch/>
        </p:blipFill>
        <p:spPr>
          <a:xfrm>
            <a:off x="3267720" y="2971800"/>
            <a:ext cx="5866920" cy="220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317520" y="2496960"/>
            <a:ext cx="3533400" cy="1128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enfoque de  “Los 5 momentos para la higiene de manos”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6" name="Picture 4"/>
          <p:cNvPicPr/>
          <p:nvPr/>
        </p:nvPicPr>
        <p:blipFill>
          <a:blip r:embed="rId3"/>
          <a:stretch/>
        </p:blipFill>
        <p:spPr>
          <a:xfrm>
            <a:off x="3809880" y="4680"/>
            <a:ext cx="5292360" cy="609084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14360" y="1143000"/>
            <a:ext cx="8314920" cy="696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¿Cómo realizar higiene de las manos?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76320" y="2209680"/>
            <a:ext cx="8652960" cy="1875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743040" lvl="1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forma más </a:t>
            </a:r>
            <a:r>
              <a:rPr lang="en-US" sz="2800" b="1" i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efectiva</a:t>
            </a:r>
            <a:r>
              <a:rPr lang="en-US" sz="2800" b="0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asegurar una óptima  higiene de manos es realizar una </a:t>
            </a:r>
            <a:r>
              <a:rPr lang="en-US" sz="2800" b="1" i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fricción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las manos con un preparado de base alcohólica </a:t>
            </a:r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cuando NO están visiblemente sucias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414360" y="1600200"/>
            <a:ext cx="8314920" cy="696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¿Cómo realizar higiene de las manos?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0" y="2438280"/>
            <a:ext cx="8652960" cy="205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43040" lvl="1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s-EC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Hay que lavarse las manos con agua y jabón </a:t>
            </a:r>
            <a:r>
              <a:rPr lang="es-EC" sz="25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cuando estén visiblemente sucias</a:t>
            </a:r>
            <a:r>
              <a:rPr lang="es-EC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C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manchadas de sangre u otros fluidos corporales y además cuando existe una fuerte sospecha o evidencia de exposición a organismos potencialmente formadores de esporas (</a:t>
            </a:r>
            <a:r>
              <a:rPr lang="es-EC" sz="25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Clostridium difficile)</a:t>
            </a:r>
            <a:r>
              <a:rPr lang="es-EC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, o después de usar los servicios. </a:t>
            </a:r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152280" y="2438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4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¿Cual es el tiempo 
que le toma a Usted 
realizar la fricción 
con Preparado 
de base alcohólica?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2" name="Picture 2"/>
          <p:cNvPicPr/>
          <p:nvPr/>
        </p:nvPicPr>
        <p:blipFill>
          <a:blip r:embed="rId2"/>
          <a:stretch/>
        </p:blipFill>
        <p:spPr>
          <a:xfrm>
            <a:off x="76320" y="1828800"/>
            <a:ext cx="4020480" cy="267228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798480" y="1295280"/>
            <a:ext cx="3544560" cy="4186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C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reducir eficazmente el crecimiento de gérmenes en las manos, la fricción con PBA debe realizarse siguiendo 8 pasos.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Esto toma sólo 20-30 segundos!!!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4495680" y="2210400"/>
            <a:ext cx="4314600" cy="2575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¿Cómo hacer higiene de manos con PBA?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5" name="Picture 5"/>
          <p:cNvPicPr/>
          <p:nvPr/>
        </p:nvPicPr>
        <p:blipFill>
          <a:blip r:embed="rId3"/>
          <a:stretch/>
        </p:blipFill>
        <p:spPr>
          <a:xfrm>
            <a:off x="4374720" y="533520"/>
            <a:ext cx="4416120" cy="5187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1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380880" y="457200"/>
            <a:ext cx="8314920" cy="63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Ventajas de utilizar un PBA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380880" y="1219320"/>
            <a:ext cx="8314920" cy="451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fricción de manos con un PBA presenta las siguientes ventajas inmediatas: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eliminación de la mayoría de los gérmenes (incluyendo los virus); </a:t>
            </a:r>
          </a:p>
          <a:p>
            <a:pPr marL="743040" lvl="1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escaso tiempo que precisa;</a:t>
            </a:r>
          </a:p>
          <a:p>
            <a:pPr marL="743040" lvl="1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disponibilidad del producto en el punto de atención; </a:t>
            </a:r>
          </a:p>
          <a:p>
            <a:pPr marL="743040" lvl="1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se necesita ninguna infraestructura particular (red de suministro de agua limpia, lavabo, jabón o toalla para las manos). </a:t>
            </a: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28600" y="1295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¿Cual es el tiempo que le toma a Usted realizar el lavado de manos con agua y jabón?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9" name="Picture 4"/>
          <p:cNvPicPr/>
          <p:nvPr/>
        </p:nvPicPr>
        <p:blipFill>
          <a:blip r:embed="rId2"/>
          <a:stretch/>
        </p:blipFill>
        <p:spPr>
          <a:xfrm>
            <a:off x="3240720" y="2666880"/>
            <a:ext cx="5866920" cy="22050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5162040" y="2438280"/>
            <a:ext cx="3471480" cy="1231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¿Cómo lavarse las manos con agua y jabón?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380880" y="1752480"/>
            <a:ext cx="3742920" cy="440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20000"/>
              </a:lnSpc>
            </a:pPr>
            <a:r>
              <a:rPr lang="es-EC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reducir eficazmente el crecimiento de gérmenes en las manos, </a:t>
            </a:r>
            <a:r>
              <a:rPr lang="es-EC" sz="2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éste debe durar de 40 a 60 </a:t>
            </a:r>
            <a:r>
              <a:rPr lang="es-EC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segundos, y debe realizarse siguiendo los 11 pasos estandarizados.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2" name="Picture 2"/>
          <p:cNvPicPr/>
          <p:nvPr/>
        </p:nvPicPr>
        <p:blipFill>
          <a:blip r:embed="rId3"/>
          <a:srcRect t="14295"/>
          <a:stretch/>
        </p:blipFill>
        <p:spPr>
          <a:xfrm>
            <a:off x="4160160" y="76320"/>
            <a:ext cx="4983480" cy="601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1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n 10"/>
          <p:cNvPicPr/>
          <p:nvPr/>
        </p:nvPicPr>
        <p:blipFill>
          <a:blip r:embed="rId3"/>
          <a:srcRect l="10367" t="42043" r="67822" b="24663"/>
          <a:stretch/>
        </p:blipFill>
        <p:spPr>
          <a:xfrm rot="2188200">
            <a:off x="3738960" y="727200"/>
            <a:ext cx="4731120" cy="459540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457200" y="2249640"/>
            <a:ext cx="8073000" cy="133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b="1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Infecciones Asociadas a la Atención en Salud (IAAS) y la mejora de higiene de manos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380880" y="457200"/>
            <a:ext cx="8314920" cy="595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Higiene de manos y uso de guantes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118440" y="1752480"/>
            <a:ext cx="4428720" cy="92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lvl="1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Cuando una indicación de higiene de manos precede a una tarea que entraña contacto y requiere el uso de guantes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5" name="Picture 5"/>
          <p:cNvPicPr/>
          <p:nvPr/>
        </p:nvPicPr>
        <p:blipFill>
          <a:blip r:embed="rId3"/>
          <a:stretch/>
        </p:blipFill>
        <p:spPr>
          <a:xfrm>
            <a:off x="4894920" y="1752480"/>
            <a:ext cx="3801240" cy="272124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6" name="TextShape 3"/>
          <p:cNvSpPr txBox="1"/>
          <p:nvPr/>
        </p:nvSpPr>
        <p:spPr>
          <a:xfrm>
            <a:off x="291960" y="2915280"/>
            <a:ext cx="4428720" cy="92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/>
            <a:r>
              <a:rPr lang="en-US" sz="2400" b="0" i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DEBE REALIZAR LA HIGIENE DE LAS MANOS ANTES DE PONÉRSELOS Y  DESPUÉS DE QUITÁRSELOS.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14">
                                            <p:txEl>
                                              <p:pRg st="0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50"/>
                                        <p:tgtEl>
                                          <p:spTgt spid="316">
                                            <p:txEl>
                                              <p:pRg st="0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6"/>
          <p:cNvPicPr/>
          <p:nvPr/>
        </p:nvPicPr>
        <p:blipFill>
          <a:blip r:embed="rId2"/>
          <a:stretch/>
        </p:blipFill>
        <p:spPr>
          <a:xfrm>
            <a:off x="4952880" y="1600200"/>
            <a:ext cx="3657240" cy="365724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8" name="TextShape 1"/>
          <p:cNvSpPr txBox="1"/>
          <p:nvPr/>
        </p:nvSpPr>
        <p:spPr>
          <a:xfrm>
            <a:off x="533520" y="18288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¿Porque no realizamos 
una adecuada 
higiene de manos?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155520" y="-1355760"/>
            <a:ext cx="3838320" cy="28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3"/>
          <p:cNvSpPr/>
          <p:nvPr/>
        </p:nvSpPr>
        <p:spPr>
          <a:xfrm>
            <a:off x="0" y="-1600200"/>
            <a:ext cx="3838320" cy="28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1219320" y="520560"/>
            <a:ext cx="7059240" cy="698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incumplimiento de la higiene de manos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361800" y="28440"/>
            <a:ext cx="8229240" cy="3733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 principales razones para el incumplimiento por parte de los trabajadores de la salud: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Exceso de  trabajo (</a:t>
            </a: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estoy muy ocupado!!!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</a:p>
          <a:p>
            <a:pPr marL="1600200" lvl="3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uso de guantes.</a:t>
            </a:r>
          </a:p>
          <a:p>
            <a:pPr marL="1600200" lvl="3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pensar en ello. </a:t>
            </a:r>
          </a:p>
        </p:txBody>
      </p:sp>
      <p:pic>
        <p:nvPicPr>
          <p:cNvPr id="323" name="Picture 5"/>
          <p:cNvPicPr/>
          <p:nvPr/>
        </p:nvPicPr>
        <p:blipFill>
          <a:blip r:embed="rId3"/>
          <a:stretch/>
        </p:blipFill>
        <p:spPr>
          <a:xfrm>
            <a:off x="4476600" y="2486160"/>
            <a:ext cx="2685600" cy="1704600"/>
          </a:xfrm>
          <a:prstGeom prst="rect">
            <a:avLst/>
          </a:prstGeom>
          <a:ln w="9360">
            <a:noFill/>
          </a:ln>
        </p:spPr>
      </p:pic>
      <p:pic>
        <p:nvPicPr>
          <p:cNvPr id="324" name="Picture 9"/>
          <p:cNvPicPr/>
          <p:nvPr/>
        </p:nvPicPr>
        <p:blipFill>
          <a:blip r:embed="rId4"/>
          <a:stretch/>
        </p:blipFill>
        <p:spPr>
          <a:xfrm rot="20836200">
            <a:off x="209880" y="3251160"/>
            <a:ext cx="1451160" cy="2107440"/>
          </a:xfrm>
          <a:prstGeom prst="rect">
            <a:avLst/>
          </a:prstGeom>
          <a:ln w="9360">
            <a:noFill/>
          </a:ln>
        </p:spPr>
      </p:pic>
      <p:sp>
        <p:nvSpPr>
          <p:cNvPr id="325" name="CustomShape 3"/>
          <p:cNvSpPr/>
          <p:nvPr/>
        </p:nvSpPr>
        <p:spPr>
          <a:xfrm>
            <a:off x="1728000" y="4298400"/>
            <a:ext cx="65505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C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Tiempo promedio por lo general utilizado por los trabajadores de la salud: &lt;10 segundos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22">
                                            <p:txEl>
                                              <p:pRg st="2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93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322">
                                            <p:txEl>
                                              <p:pRg st="93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36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322">
                                            <p:txEl>
                                              <p:pRg st="136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5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322">
                                            <p:txEl>
                                              <p:pRg st="155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2"/>
          <p:cNvPicPr/>
          <p:nvPr/>
        </p:nvPicPr>
        <p:blipFill>
          <a:blip r:embed="rId2"/>
          <a:srcRect l="16143" t="4623" r="12397"/>
          <a:stretch/>
        </p:blipFill>
        <p:spPr>
          <a:xfrm>
            <a:off x="3886200" y="1134360"/>
            <a:ext cx="3047760" cy="40554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7" name="TextShape 1"/>
          <p:cNvSpPr txBox="1"/>
          <p:nvPr/>
        </p:nvSpPr>
        <p:spPr>
          <a:xfrm>
            <a:off x="152280" y="25146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¿Cuál es su plan 
de acción para
mejorar la higiene 
de manos en su 
servicio?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8" name="Picture 4"/>
          <p:cNvPicPr/>
          <p:nvPr/>
        </p:nvPicPr>
        <p:blipFill>
          <a:blip r:embed="rId3"/>
          <a:stretch/>
        </p:blipFill>
        <p:spPr>
          <a:xfrm>
            <a:off x="6619320" y="914400"/>
            <a:ext cx="2076840" cy="411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228600" y="1488240"/>
            <a:ext cx="2666520" cy="528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Componentes de la estrategia multimodal de higiene de manos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3209760" y="188280"/>
            <a:ext cx="5638320" cy="136332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C" sz="1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UNO Cambio de sistema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C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Garantizar que se cuenta con la infraestructura necesaria para permitir a los profesionales sanitarios practicar la higiene de las manos: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s-EC" sz="1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acceso a un suministro seguro y continuo de agua así como a jabón y     toallas;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s-EC" sz="1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Fácil acceso al preparado de base alcohólica para manos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3200400" y="1882440"/>
            <a:ext cx="5638320" cy="78408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C" sz="1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 Formación </a:t>
            </a:r>
            <a:r>
              <a:rPr lang="es-EC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s-EC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Proporcionar formación con regularidad a todos los profesionales sanitarios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3209760" y="2809800"/>
            <a:ext cx="5628960" cy="99972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C" sz="1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TRES Evaluación y retroalimentación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C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Hacer un seguimiento de las infraestructuras y prácticas de higiene de manos, y al mismo tiempo proporcionar al personal información de retorno sobre los resultados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3200400" y="3970440"/>
            <a:ext cx="5638320" cy="67752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C" sz="1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CUATRO Recordatorios en el lugar de trabajo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Señalar y recordar a los profesionales sanitarios la importancia de la higiene de las manos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6"/>
          <p:cNvSpPr/>
          <p:nvPr/>
        </p:nvSpPr>
        <p:spPr>
          <a:xfrm>
            <a:off x="3200400" y="4776840"/>
            <a:ext cx="5628960" cy="78552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C" sz="1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CINCO Clima institucional de seguridad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C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Crear un entorno y unas percepciones que propicien la sensibilización sobre las cuestiones de seguridad del paciente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Imagen 8"/>
          <p:cNvPicPr/>
          <p:nvPr/>
        </p:nvPicPr>
        <p:blipFill>
          <a:blip r:embed="rId3"/>
          <a:srcRect l="9948" t="42743" r="50463" b="23263"/>
          <a:stretch/>
        </p:blipFill>
        <p:spPr>
          <a:xfrm>
            <a:off x="4320" y="2522520"/>
            <a:ext cx="3195720" cy="289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3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3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3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3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3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3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3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61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61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61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61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61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61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61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45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45" end="3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45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45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45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45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45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6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8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6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6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6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6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6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6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6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0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1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4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3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4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5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0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8" dur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3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2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2"/>
          <p:cNvPicPr/>
          <p:nvPr/>
        </p:nvPicPr>
        <p:blipFill>
          <a:blip r:embed="rId2"/>
          <a:stretch/>
        </p:blipFill>
        <p:spPr>
          <a:xfrm>
            <a:off x="4267080" y="276120"/>
            <a:ext cx="4190760" cy="543852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" name="CustomShape 1"/>
          <p:cNvSpPr/>
          <p:nvPr/>
        </p:nvSpPr>
        <p:spPr>
          <a:xfrm>
            <a:off x="762120" y="2441520"/>
            <a:ext cx="3200040" cy="21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C" sz="6600" b="0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GRACIAS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28600" y="457200"/>
            <a:ext cx="8314920" cy="764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1066680" y="511200"/>
            <a:ext cx="6841800" cy="451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14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Identificar la importancia de la higiene de manos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14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Explicar el enfoque de los cinco momentos para la higiene de manos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14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Desarrollar un plan de acción en  el establecimiento de salud para mejorar la higiene de manos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9" name="Picture 2"/>
          <p:cNvPicPr/>
          <p:nvPr/>
        </p:nvPicPr>
        <p:blipFill>
          <a:blip r:embed="rId3"/>
          <a:stretch/>
        </p:blipFill>
        <p:spPr>
          <a:xfrm>
            <a:off x="3984480" y="3200400"/>
            <a:ext cx="4762080" cy="281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14360" y="1066680"/>
            <a:ext cx="8314920" cy="4314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ctr">
              <a:lnSpc>
                <a:spcPct val="100000"/>
              </a:lnSpc>
            </a:pPr>
            <a:r>
              <a:rPr lang="en-US" sz="3200" b="1" i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Infección asociada a la atención en salud (IAAS)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en-US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(También se conoce como  </a:t>
            </a:r>
            <a:r>
              <a:rPr lang="en-US" sz="3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intrahospitalaria</a:t>
            </a:r>
            <a:r>
              <a:rPr lang="en-US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y anteriormente como nosocomial)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285480"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2880" indent="-190080" algn="just"/>
            <a:r>
              <a:rPr lang="en-US" sz="2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“</a:t>
            </a:r>
            <a:r>
              <a:rPr lang="en-US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 la Infección que se produce en un paciente durante el proceso de atención en un hospital u otro centro sanitario que no estaba presente o no se estaba incubando en el momento del ingreso. Se incluyen las infecciones contraídas en el hospital y también las infecciones profesionales entre el personal del establecimiento sanitario”.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14360" y="533520"/>
            <a:ext cx="8314920" cy="639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IMPACTO DE LAS IAAS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304920" y="1828800"/>
            <a:ext cx="4274640" cy="3352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Agravan la enfermedad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Prolongan la estancia en un establecimiento de salud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Discapacidad a largo plazo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mayor numero de muertes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Aumento en los costos hospitalarios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Elevado costo para los pacientes y sus familias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53" name="Picture 19"/>
          <p:cNvPicPr/>
          <p:nvPr/>
        </p:nvPicPr>
        <p:blipFill>
          <a:blip r:embed="rId3"/>
          <a:stretch/>
        </p:blipFill>
        <p:spPr>
          <a:xfrm>
            <a:off x="4822920" y="1379520"/>
            <a:ext cx="4047840" cy="407628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98360" y="1440000"/>
            <a:ext cx="4308120" cy="19886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"/>
          <p:cNvSpPr/>
          <p:nvPr/>
        </p:nvSpPr>
        <p:spPr>
          <a:xfrm>
            <a:off x="4638600" y="1440000"/>
            <a:ext cx="4306680" cy="19886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3"/>
          <p:cNvSpPr/>
          <p:nvPr/>
        </p:nvSpPr>
        <p:spPr>
          <a:xfrm>
            <a:off x="198360" y="3562200"/>
            <a:ext cx="4308120" cy="19904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4"/>
          <p:cNvSpPr/>
          <p:nvPr/>
        </p:nvSpPr>
        <p:spPr>
          <a:xfrm>
            <a:off x="4638600" y="3562200"/>
            <a:ext cx="4306680" cy="19904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5"/>
          <p:cNvSpPr/>
          <p:nvPr/>
        </p:nvSpPr>
        <p:spPr>
          <a:xfrm>
            <a:off x="468360" y="213372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6"/>
          <p:cNvSpPr/>
          <p:nvPr/>
        </p:nvSpPr>
        <p:spPr>
          <a:xfrm>
            <a:off x="519120" y="215280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TextShape 7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Focos frecuentes de infección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1" name="CustomShape 8"/>
          <p:cNvSpPr/>
          <p:nvPr/>
        </p:nvSpPr>
        <p:spPr>
          <a:xfrm>
            <a:off x="5638680" y="1707120"/>
            <a:ext cx="3374640" cy="15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/>
          <a:lstStyle/>
          <a:p>
            <a:pPr>
              <a:lnSpc>
                <a:spcPct val="100000"/>
              </a:lnSpc>
            </a:pPr>
            <a:r>
              <a:rPr lang="es-EC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INFECCIONES DEL TRACTO RESPIRATORIO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INFERIOR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Ventilación mecánica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Maniobras de aspiración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Tubo naso gástrico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9"/>
          <p:cNvSpPr/>
          <p:nvPr/>
        </p:nvSpPr>
        <p:spPr>
          <a:xfrm>
            <a:off x="4797360" y="2073240"/>
            <a:ext cx="721800" cy="3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C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13%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0"/>
          <p:cNvSpPr/>
          <p:nvPr/>
        </p:nvSpPr>
        <p:spPr>
          <a:xfrm>
            <a:off x="5083920" y="4010400"/>
            <a:ext cx="4329360" cy="1461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45000" rIns="90000" bIns="45000"/>
          <a:lstStyle/>
          <a:p>
            <a:pPr>
              <a:lnSpc>
                <a:spcPct val="100000"/>
              </a:lnSpc>
            </a:pPr>
            <a:r>
              <a:rPr lang="es-EC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INFECCIONES INTRAVASCULARES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1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Catéter vascular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1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Edad neonatal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1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Cuidado crítico</a:t>
            </a:r>
            <a:r>
              <a:rPr lang="es-EC" sz="18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1"/>
          <p:cNvSpPr/>
          <p:nvPr/>
        </p:nvSpPr>
        <p:spPr>
          <a:xfrm>
            <a:off x="4820400" y="4460400"/>
            <a:ext cx="721800" cy="3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s-EC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14%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12"/>
          <p:cNvSpPr/>
          <p:nvPr/>
        </p:nvSpPr>
        <p:spPr>
          <a:xfrm>
            <a:off x="582840" y="3657600"/>
            <a:ext cx="3039840" cy="2036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/>
          <a:lstStyle/>
          <a:p>
            <a:pPr algn="r">
              <a:lnSpc>
                <a:spcPct val="100000"/>
              </a:lnSpc>
            </a:pPr>
            <a:r>
              <a:rPr lang="es-EC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INFECCIONES DEL SITIO QUIRÚRGICO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C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Profilaxis antibiótica inadecuada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C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Incorrecta preparación quirúrgica de la piel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C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cuidados inadecuados de la herida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13"/>
          <p:cNvSpPr/>
          <p:nvPr/>
        </p:nvSpPr>
        <p:spPr>
          <a:xfrm>
            <a:off x="3544920" y="4460400"/>
            <a:ext cx="721800" cy="3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s-EC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17%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14"/>
          <p:cNvSpPr/>
          <p:nvPr/>
        </p:nvSpPr>
        <p:spPr>
          <a:xfrm>
            <a:off x="-270720" y="2177280"/>
            <a:ext cx="4361400" cy="820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45000" rIns="90000" bIns="45000"/>
          <a:lstStyle/>
          <a:p>
            <a:pPr algn="r">
              <a:lnSpc>
                <a:spcPct val="100000"/>
              </a:lnSpc>
            </a:pPr>
            <a:r>
              <a:rPr lang="es-EC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INFECCIONES DEL TRACTO URINARIO</a:t>
            </a:r>
            <a:r>
              <a:rPr lang="es-EC" sz="1600" b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C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Catéter urinario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C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Procedimientos urinarios invasivos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15"/>
          <p:cNvSpPr/>
          <p:nvPr/>
        </p:nvSpPr>
        <p:spPr>
          <a:xfrm>
            <a:off x="3523320" y="2073240"/>
            <a:ext cx="721800" cy="3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C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34%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16"/>
          <p:cNvSpPr/>
          <p:nvPr/>
        </p:nvSpPr>
        <p:spPr>
          <a:xfrm>
            <a:off x="3556080" y="2413080"/>
            <a:ext cx="2031480" cy="20314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108000" rIns="0" bIns="0" anchor="ctr"/>
          <a:lstStyle/>
          <a:p>
            <a:pPr algn="ctr">
              <a:lnSpc>
                <a:spcPct val="100000"/>
              </a:lnSpc>
            </a:pP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Focos frecuentes de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IAAS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533520"/>
            <a:ext cx="8229240" cy="883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PREVENCIÓN DE IAAS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927720" y="1882080"/>
            <a:ext cx="68443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43040" lvl="2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ha demostrado que las estrategias de prevención estandarizadas reducen IAAS.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990720" y="2924640"/>
            <a:ext cx="80769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43040" lvl="2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 menos el 50% de IAAS podrían ser prevenidas.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986040" y="3659400"/>
            <a:ext cx="685764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43040" lvl="1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mayoría de las soluciones son simples, no requieren recursos adicionales y pueden ser implementadas en países desarrollados, en los países en vías de desarrollo y en países de transición.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75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75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75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57200" y="380880"/>
            <a:ext cx="8314920" cy="72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Transmisión a través de las manos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450720" y="1447920"/>
            <a:ext cx="4120920" cy="1142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51000" lvl="1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 manos son el vehículo más común para trasmitir microorganismos intrahospitalarios o asociados a la atención en salud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5160" algn="just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6" name="Picture 7"/>
          <p:cNvPicPr/>
          <p:nvPr/>
        </p:nvPicPr>
        <p:blipFill>
          <a:blip r:embed="rId3"/>
          <a:stretch/>
        </p:blipFill>
        <p:spPr>
          <a:xfrm>
            <a:off x="4648320" y="1219320"/>
            <a:ext cx="3749400" cy="4382640"/>
          </a:xfrm>
          <a:prstGeom prst="rect">
            <a:avLst/>
          </a:prstGeom>
          <a:ln w="9360">
            <a:noFill/>
          </a:ln>
        </p:spPr>
      </p:pic>
      <p:sp>
        <p:nvSpPr>
          <p:cNvPr id="277" name="CustomShape 3"/>
          <p:cNvSpPr/>
          <p:nvPr/>
        </p:nvSpPr>
        <p:spPr>
          <a:xfrm>
            <a:off x="412920" y="2365200"/>
            <a:ext cx="4120920" cy="20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1000" lvl="1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transmisión de microorganismos asociados a la atención en salud de un paciente a otro se produce a través de las manos de los trabajadores de la salud y comprende </a:t>
            </a:r>
            <a:r>
              <a:rPr lang="es-EC" sz="1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pasos secuenciales</a:t>
            </a:r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75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7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83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4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414360" y="495360"/>
            <a:ext cx="8314920" cy="677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etapas para la transmisión por las manos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414360" y="1844640"/>
            <a:ext cx="1611000" cy="290952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5000"/>
              </a:lnSpc>
            </a:pP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gérmenes </a:t>
            </a:r>
            <a:r>
              <a:rPr lang="es-EC" sz="1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presentes</a:t>
            </a: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 la piel del paciente y superficies del entorno inmediato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2098800" y="1844640"/>
            <a:ext cx="1611000" cy="290952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5000"/>
              </a:lnSpc>
            </a:pPr>
            <a:r>
              <a:rPr lang="es-EC" sz="1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Transferencia</a:t>
            </a:r>
            <a:r>
              <a:rPr lang="es-EC" sz="1700" b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gérmenes a través de las manos de los profesionales de la salud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3782880" y="1844640"/>
            <a:ext cx="1611000" cy="290952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5000"/>
              </a:lnSpc>
            </a:pP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gérmenes que </a:t>
            </a:r>
            <a:r>
              <a:rPr lang="es-EC" sz="1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sobreviven</a:t>
            </a: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 las manos durante varios minutos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5467320" y="1844640"/>
            <a:ext cx="1611000" cy="290952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5000"/>
              </a:lnSpc>
            </a:pP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Una higiene de manos deficiente, se traduce en </a:t>
            </a:r>
            <a:r>
              <a:rPr lang="es-EC" sz="1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manos contaminadas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7153200" y="1844640"/>
            <a:ext cx="1611000" cy="290952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5000"/>
              </a:lnSpc>
            </a:pP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 manos contaminadas </a:t>
            </a:r>
            <a:r>
              <a:rPr lang="es-EC" sz="1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transmiten</a:t>
            </a: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gérmenes por contacto directo con el paciente o el entorno inmediato del mismo.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414360" y="1441440"/>
            <a:ext cx="1611000" cy="328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8"/>
          <p:cNvSpPr/>
          <p:nvPr/>
        </p:nvSpPr>
        <p:spPr>
          <a:xfrm>
            <a:off x="2098800" y="1441440"/>
            <a:ext cx="1611000" cy="328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9"/>
          <p:cNvSpPr/>
          <p:nvPr/>
        </p:nvSpPr>
        <p:spPr>
          <a:xfrm>
            <a:off x="3782880" y="1441440"/>
            <a:ext cx="1611000" cy="328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10"/>
          <p:cNvSpPr/>
          <p:nvPr/>
        </p:nvSpPr>
        <p:spPr>
          <a:xfrm>
            <a:off x="5467320" y="1441440"/>
            <a:ext cx="1611000" cy="328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Cuatro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11"/>
          <p:cNvSpPr/>
          <p:nvPr/>
        </p:nvSpPr>
        <p:spPr>
          <a:xfrm>
            <a:off x="7153200" y="1441440"/>
            <a:ext cx="1611000" cy="328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Cinco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1059</Words>
  <Application>Microsoft Office PowerPoint</Application>
  <PresentationFormat>Presentación en pantalla (4:3)</PresentationFormat>
  <Paragraphs>134</Paragraphs>
  <Slides>25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Pepe Bonilla</dc:creator>
  <dc:description/>
  <cp:lastModifiedBy>P2.EPIDEMIOLOGIA</cp:lastModifiedBy>
  <cp:revision>90</cp:revision>
  <dcterms:created xsi:type="dcterms:W3CDTF">2016-10-13T15:23:16Z</dcterms:created>
  <dcterms:modified xsi:type="dcterms:W3CDTF">2020-07-31T12:16:52Z</dcterms:modified>
  <dc:language>es-EC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